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3"/>
  </p:notesMasterIdLst>
  <p:sldIdLst>
    <p:sldId id="256" r:id="rId2"/>
    <p:sldId id="257" r:id="rId3"/>
    <p:sldId id="381" r:id="rId4"/>
    <p:sldId id="418" r:id="rId5"/>
    <p:sldId id="259" r:id="rId6"/>
    <p:sldId id="322" r:id="rId7"/>
    <p:sldId id="383" r:id="rId8"/>
    <p:sldId id="309" r:id="rId9"/>
    <p:sldId id="384" r:id="rId10"/>
    <p:sldId id="385" r:id="rId11"/>
    <p:sldId id="386" r:id="rId12"/>
    <p:sldId id="387" r:id="rId13"/>
    <p:sldId id="388" r:id="rId14"/>
    <p:sldId id="394" r:id="rId15"/>
    <p:sldId id="389" r:id="rId16"/>
    <p:sldId id="391" r:id="rId17"/>
    <p:sldId id="392" r:id="rId18"/>
    <p:sldId id="393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403" r:id="rId28"/>
    <p:sldId id="348" r:id="rId29"/>
    <p:sldId id="407" r:id="rId30"/>
    <p:sldId id="408" r:id="rId31"/>
    <p:sldId id="410" r:id="rId32"/>
    <p:sldId id="411" r:id="rId33"/>
    <p:sldId id="417" r:id="rId34"/>
    <p:sldId id="412" r:id="rId35"/>
    <p:sldId id="310" r:id="rId36"/>
    <p:sldId id="413" r:id="rId37"/>
    <p:sldId id="414" r:id="rId38"/>
    <p:sldId id="416" r:id="rId39"/>
    <p:sldId id="415" r:id="rId40"/>
    <p:sldId id="286" r:id="rId41"/>
    <p:sldId id="287" r:id="rId42"/>
  </p:sldIdLst>
  <p:sldSz cx="12192000" cy="6858000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Open Sans" panose="020B0606030504020204" pitchFamily="3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ABFD6B-E13D-420D-8AD0-F7EFE13DBF6A}">
  <a:tblStyle styleId="{7CABFD6B-E13D-420D-8AD0-F7EFE13DBF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1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3468de8c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363B3E"/>
              </a:solidFill>
              <a:highlight>
                <a:srgbClr val="F6F6F6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53468de8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57582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7426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5410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49537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5686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14481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601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0574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8463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200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56ba3976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956ba397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30766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19279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6001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834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76719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03126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2263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97244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83623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844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11309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57411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56614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51452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84814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343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5484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76583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79566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92760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8149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087136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3468de8c8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53468de8c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956ba397a9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g956ba397a9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8f53a6052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98f53a6052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6336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445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7126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56ba3976d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956ba3976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3252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">
  <p:cSld name="Titelfoli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rot="-719520">
            <a:off x="-2039239" y="750614"/>
            <a:ext cx="12151343" cy="8268943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20000" y="1780674"/>
            <a:ext cx="6840000" cy="23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pen Sans"/>
              <a:buNone/>
              <a:defRPr sz="40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20000" y="4319336"/>
            <a:ext cx="6840000" cy="11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33333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1">
  <p:cSld name="Titel, Inhalt und Vollbild (Google Slides)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86275" y="-808500"/>
            <a:ext cx="12781926" cy="793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2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67" name="Google Shape;67;p12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9" name="Google Shape;6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2 1">
  <p:cSld name="Titel, Inhalt und Vollbild (Google Slides)_2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l="901" t="10946" b="8323"/>
          <a:stretch/>
        </p:blipFill>
        <p:spPr>
          <a:xfrm>
            <a:off x="-149800" y="-110750"/>
            <a:ext cx="12412749" cy="7370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13"/>
          <p:cNvGrpSpPr/>
          <p:nvPr/>
        </p:nvGrpSpPr>
        <p:grpSpPr>
          <a:xfrm flipH="1">
            <a:off x="-149799" y="-110747"/>
            <a:ext cx="7633645" cy="7079504"/>
            <a:chOff x="4872251" y="-32697"/>
            <a:chExt cx="7633645" cy="7079504"/>
          </a:xfrm>
        </p:grpSpPr>
        <p:sp>
          <p:nvSpPr>
            <p:cNvPr id="73" name="Google Shape;73;p13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5" name="Google Shape;7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075" y="145150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2">
  <p:cSld name="Titel, Inhalt und Bild (Google Slides)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3176525" y="-152825"/>
            <a:ext cx="10543925" cy="7337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14"/>
          <p:cNvGrpSpPr/>
          <p:nvPr/>
        </p:nvGrpSpPr>
        <p:grpSpPr>
          <a:xfrm flipH="1">
            <a:off x="4362450" y="-54689"/>
            <a:ext cx="7829551" cy="6967378"/>
            <a:chOff x="0" y="-24514"/>
            <a:chExt cx="7829551" cy="6967378"/>
          </a:xfrm>
        </p:grpSpPr>
        <p:sp>
          <p:nvSpPr>
            <p:cNvPr id="79" name="Google Shape;79;p14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81;p1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1 1">
  <p:cSld name="Titel, Inhalt und Vollbild (Google Slides)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 rotWithShape="1">
          <a:blip r:embed="rId2">
            <a:alphaModFix/>
          </a:blip>
          <a:srcRect l="15944" t="10158" r="3688" b="10539"/>
          <a:stretch/>
        </p:blipFill>
        <p:spPr>
          <a:xfrm>
            <a:off x="0" y="-32700"/>
            <a:ext cx="12505905" cy="8226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15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85" name="Google Shape;85;p15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1">
  <p:cSld name="Titel, Inhalt und Bild (Google Slides)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61125" y="-12250"/>
            <a:ext cx="6086699" cy="6882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6"/>
          <p:cNvGrpSpPr/>
          <p:nvPr/>
        </p:nvGrpSpPr>
        <p:grpSpPr>
          <a:xfrm>
            <a:off x="0" y="-24514"/>
            <a:ext cx="7829551" cy="6967378"/>
            <a:chOff x="0" y="-24514"/>
            <a:chExt cx="7829551" cy="6967378"/>
          </a:xfrm>
        </p:grpSpPr>
        <p:sp>
          <p:nvSpPr>
            <p:cNvPr id="91" name="Google Shape;91;p16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2">
  <p:cSld name="Titel, Inhalt und Vollbild (Google Slides)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2">
            <a:alphaModFix amt="84000"/>
          </a:blip>
          <a:stretch>
            <a:fillRect/>
          </a:stretch>
        </p:blipFill>
        <p:spPr>
          <a:xfrm>
            <a:off x="-37775" y="-32700"/>
            <a:ext cx="12482674" cy="7079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17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99" name="Google Shape;99;p17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 3">
  <p:cSld name="Titel, Inhalt und Vollbild (Google Slides)_1_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2">
            <a:alphaModFix amt="95000"/>
          </a:blip>
          <a:stretch>
            <a:fillRect/>
          </a:stretch>
        </p:blipFill>
        <p:spPr>
          <a:xfrm>
            <a:off x="-93950" y="-103800"/>
            <a:ext cx="12430473" cy="69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18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05" name="Google Shape;105;p18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1">
  <p:cSld name="Titel, Inhalt und Vollbild (Google Slides)_1_4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-110325" y="-709400"/>
            <a:ext cx="12415300" cy="901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9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11" name="Google Shape;111;p19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Bild (Google Slides) 1 1">
  <p:cSld name="Titel, Inhalt und Bild (Google Slides)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6750" y="-526000"/>
            <a:ext cx="11627400" cy="775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0"/>
          <p:cNvGrpSpPr/>
          <p:nvPr/>
        </p:nvGrpSpPr>
        <p:grpSpPr>
          <a:xfrm>
            <a:off x="0" y="-24514"/>
            <a:ext cx="7829551" cy="6967378"/>
            <a:chOff x="0" y="-24514"/>
            <a:chExt cx="7829551" cy="6967378"/>
          </a:xfrm>
        </p:grpSpPr>
        <p:sp>
          <p:nvSpPr>
            <p:cNvPr id="117" name="Google Shape;117;p20"/>
            <p:cNvSpPr/>
            <p:nvPr/>
          </p:nvSpPr>
          <p:spPr>
            <a:xfrm>
              <a:off x="1" y="-24513"/>
              <a:ext cx="7829550" cy="6951629"/>
            </a:xfrm>
            <a:custGeom>
              <a:avLst/>
              <a:gdLst/>
              <a:ahLst/>
              <a:cxnLst/>
              <a:rect l="l" t="t" r="r" b="b"/>
              <a:pathLst>
                <a:path w="7829550" h="6951629" extrusionOk="0">
                  <a:moveTo>
                    <a:pt x="0" y="0"/>
                  </a:moveTo>
                  <a:lnTo>
                    <a:pt x="7829550" y="5402"/>
                  </a:lnTo>
                  <a:cubicBezTo>
                    <a:pt x="7067550" y="1740774"/>
                    <a:pt x="6438900" y="3070694"/>
                    <a:pt x="6457950" y="4634616"/>
                  </a:cubicBezTo>
                  <a:cubicBezTo>
                    <a:pt x="6553200" y="6188192"/>
                    <a:pt x="7829550" y="7208367"/>
                    <a:pt x="7391400" y="6895043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45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0" y="-24514"/>
              <a:ext cx="7458735" cy="6967378"/>
            </a:xfrm>
            <a:custGeom>
              <a:avLst/>
              <a:gdLst/>
              <a:ahLst/>
              <a:cxnLst/>
              <a:rect l="l" t="t" r="r" b="b"/>
              <a:pathLst>
                <a:path w="7458735" h="6967378" extrusionOk="0">
                  <a:moveTo>
                    <a:pt x="0" y="0"/>
                  </a:moveTo>
                  <a:lnTo>
                    <a:pt x="7048500" y="10804"/>
                  </a:lnTo>
                  <a:cubicBezTo>
                    <a:pt x="6572250" y="1727126"/>
                    <a:pt x="6153150" y="2765894"/>
                    <a:pt x="6096000" y="3682116"/>
                  </a:cubicBezTo>
                  <a:cubicBezTo>
                    <a:pt x="5981700" y="6435842"/>
                    <a:pt x="7829550" y="7215742"/>
                    <a:pt x="7391400" y="6902418"/>
                  </a:cubicBezTo>
                  <a:lnTo>
                    <a:pt x="0" y="6914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20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>
  <p:cSld name="Titel und Inhal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106200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-9826" y="6693966"/>
            <a:ext cx="12409857" cy="163211"/>
          </a:xfrm>
          <a:custGeom>
            <a:avLst/>
            <a:gdLst/>
            <a:ahLst/>
            <a:cxnLst/>
            <a:rect l="l" t="t" r="r" b="b"/>
            <a:pathLst>
              <a:path w="551549210" h="7253811" extrusionOk="0">
                <a:moveTo>
                  <a:pt x="188" y="125121"/>
                </a:moveTo>
                <a:cubicBezTo>
                  <a:pt x="2359569" y="158273"/>
                  <a:pt x="545191009" y="-29184"/>
                  <a:pt x="547550390" y="3968"/>
                </a:cubicBezTo>
                <a:cubicBezTo>
                  <a:pt x="549758877" y="3968"/>
                  <a:pt x="551549210" y="1563169"/>
                  <a:pt x="551549210" y="3486541"/>
                </a:cubicBezTo>
                <a:cubicBezTo>
                  <a:pt x="551549210" y="5409913"/>
                  <a:pt x="549758877" y="6969114"/>
                  <a:pt x="547550390" y="6969114"/>
                </a:cubicBezTo>
                <a:lnTo>
                  <a:pt x="140787" y="7253811"/>
                </a:lnTo>
                <a:cubicBezTo>
                  <a:pt x="147297" y="4925895"/>
                  <a:pt x="-6322" y="2453037"/>
                  <a:pt x="188" y="125121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el und Inhalt">
  <p:cSld name="3_Titel und Inhal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106200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720000" y="180000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9826" y="6693966"/>
            <a:ext cx="12409857" cy="163211"/>
          </a:xfrm>
          <a:custGeom>
            <a:avLst/>
            <a:gdLst/>
            <a:ahLst/>
            <a:cxnLst/>
            <a:rect l="l" t="t" r="r" b="b"/>
            <a:pathLst>
              <a:path w="551549210" h="7253811" extrusionOk="0">
                <a:moveTo>
                  <a:pt x="188" y="125121"/>
                </a:moveTo>
                <a:cubicBezTo>
                  <a:pt x="2359569" y="158273"/>
                  <a:pt x="545191009" y="-29184"/>
                  <a:pt x="547550390" y="3968"/>
                </a:cubicBezTo>
                <a:cubicBezTo>
                  <a:pt x="549758877" y="3968"/>
                  <a:pt x="551549210" y="1563169"/>
                  <a:pt x="551549210" y="3486541"/>
                </a:cubicBezTo>
                <a:cubicBezTo>
                  <a:pt x="551549210" y="5409913"/>
                  <a:pt x="549758877" y="6969114"/>
                  <a:pt x="547550390" y="6969114"/>
                </a:cubicBezTo>
                <a:lnTo>
                  <a:pt x="140787" y="7253811"/>
                </a:lnTo>
                <a:cubicBezTo>
                  <a:pt x="147297" y="4925895"/>
                  <a:pt x="-6322" y="2453037"/>
                  <a:pt x="188" y="125121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">
  <p:cSld name="Titel, Inhalt und Vollbild (Google Slides)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8100"/>
            <a:ext cx="12336524" cy="7009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2"/>
          <p:cNvGrpSpPr/>
          <p:nvPr/>
        </p:nvGrpSpPr>
        <p:grpSpPr>
          <a:xfrm>
            <a:off x="4872251" y="-32697"/>
            <a:ext cx="7633645" cy="7079504"/>
            <a:chOff x="4872251" y="-32697"/>
            <a:chExt cx="7633645" cy="7079504"/>
          </a:xfrm>
        </p:grpSpPr>
        <p:sp>
          <p:nvSpPr>
            <p:cNvPr id="132" name="Google Shape;132;p22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7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, Inhalt und Vollbild (Google Slides) 2">
  <p:cSld name="Titel, Inhalt und Vollbild (Google Slides)_2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128100"/>
            <a:ext cx="12336524" cy="7009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23"/>
          <p:cNvGrpSpPr/>
          <p:nvPr/>
        </p:nvGrpSpPr>
        <p:grpSpPr>
          <a:xfrm flipH="1">
            <a:off x="-149799" y="-110747"/>
            <a:ext cx="7633645" cy="7079504"/>
            <a:chOff x="4872251" y="-32697"/>
            <a:chExt cx="7633645" cy="7079504"/>
          </a:xfrm>
        </p:grpSpPr>
        <p:sp>
          <p:nvSpPr>
            <p:cNvPr id="138" name="Google Shape;138;p23"/>
            <p:cNvSpPr/>
            <p:nvPr/>
          </p:nvSpPr>
          <p:spPr>
            <a:xfrm>
              <a:off x="4872251" y="-32697"/>
              <a:ext cx="7618074" cy="7079504"/>
            </a:xfrm>
            <a:custGeom>
              <a:avLst/>
              <a:gdLst/>
              <a:ahLst/>
              <a:cxnLst/>
              <a:rect l="l" t="t" r="r" b="b"/>
              <a:pathLst>
                <a:path w="5963267" h="7079504" extrusionOk="0">
                  <a:moveTo>
                    <a:pt x="0" y="0"/>
                  </a:moveTo>
                  <a:lnTo>
                    <a:pt x="5820258" y="13647"/>
                  </a:lnTo>
                  <a:lnTo>
                    <a:pt x="5963267" y="6861139"/>
                  </a:lnTo>
                  <a:lnTo>
                    <a:pt x="5818684" y="7079504"/>
                  </a:lnTo>
                  <a:cubicBezTo>
                    <a:pt x="5672350" y="6746648"/>
                    <a:pt x="5911158" y="4096842"/>
                    <a:pt x="3823145" y="2107157"/>
                  </a:cubicBezTo>
                  <a:cubicBezTo>
                    <a:pt x="2374208" y="881748"/>
                    <a:pt x="1257307" y="6150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100000">
                  <a:srgbClr val="FF91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6905766" y="-19050"/>
              <a:ext cx="5600131" cy="6888436"/>
            </a:xfrm>
            <a:custGeom>
              <a:avLst/>
              <a:gdLst/>
              <a:ahLst/>
              <a:cxnLst/>
              <a:rect l="l" t="t" r="r" b="b"/>
              <a:pathLst>
                <a:path w="5600131" h="6888436" extrusionOk="0">
                  <a:moveTo>
                    <a:pt x="0" y="0"/>
                  </a:moveTo>
                  <a:lnTo>
                    <a:pt x="5463654" y="0"/>
                  </a:lnTo>
                  <a:lnTo>
                    <a:pt x="5600131" y="6847492"/>
                  </a:lnTo>
                  <a:lnTo>
                    <a:pt x="5540991" y="6888436"/>
                  </a:lnTo>
                  <a:cubicBezTo>
                    <a:pt x="5394657" y="6555580"/>
                    <a:pt x="5761630" y="4260615"/>
                    <a:pt x="3534771" y="2011623"/>
                  </a:cubicBezTo>
                  <a:cubicBezTo>
                    <a:pt x="2085834" y="786214"/>
                    <a:pt x="1279857" y="58775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075" y="145150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el und Inhalt">
  <p:cSld name="4_Titel und Inhal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450000" y="2532405"/>
            <a:ext cx="6743700" cy="2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Font typeface="Open Sans"/>
              <a:buNone/>
              <a:defRPr sz="40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 rot="-1079898" flipH="1">
            <a:off x="7997838" y="980286"/>
            <a:ext cx="7798836" cy="8874880"/>
            <a:chOff x="-4210279" y="282012"/>
            <a:chExt cx="7798554" cy="8874559"/>
          </a:xfrm>
        </p:grpSpPr>
        <p:sp>
          <p:nvSpPr>
            <p:cNvPr id="25" name="Google Shape;25;p4"/>
            <p:cNvSpPr/>
            <p:nvPr/>
          </p:nvSpPr>
          <p:spPr>
            <a:xfrm rot="-4628235">
              <a:off x="-3596288" y="2425410"/>
              <a:ext cx="7390919" cy="5035473"/>
            </a:xfrm>
            <a:custGeom>
              <a:avLst/>
              <a:gdLst/>
              <a:ahLst/>
              <a:cxnLst/>
              <a:rect l="l" t="t" r="r" b="b"/>
              <a:pathLst>
                <a:path w="11347169" h="6988954" extrusionOk="0">
                  <a:moveTo>
                    <a:pt x="19529" y="0"/>
                  </a:moveTo>
                  <a:cubicBezTo>
                    <a:pt x="2378910" y="33152"/>
                    <a:pt x="4988968" y="-9344"/>
                    <a:pt x="7348349" y="23808"/>
                  </a:cubicBezTo>
                  <a:cubicBezTo>
                    <a:pt x="9556836" y="23808"/>
                    <a:pt x="11347169" y="1583009"/>
                    <a:pt x="11347169" y="3506381"/>
                  </a:cubicBezTo>
                  <a:cubicBezTo>
                    <a:pt x="11347169" y="5429753"/>
                    <a:pt x="9556836" y="6988954"/>
                    <a:pt x="7348349" y="6988954"/>
                  </a:cubicBezTo>
                  <a:lnTo>
                    <a:pt x="0" y="6983748"/>
                  </a:lnTo>
                  <a:cubicBezTo>
                    <a:pt x="6510" y="4655832"/>
                    <a:pt x="13019" y="2327916"/>
                    <a:pt x="19529" y="0"/>
                  </a:cubicBezTo>
                  <a:close/>
                </a:path>
              </a:pathLst>
            </a:custGeom>
            <a:solidFill>
              <a:srgbClr val="FF9100">
                <a:alpha val="26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 rot="-3817870">
              <a:off x="-4015487" y="2203207"/>
              <a:ext cx="7408971" cy="5032168"/>
            </a:xfrm>
            <a:custGeom>
              <a:avLst/>
              <a:gdLst/>
              <a:ahLst/>
              <a:cxnLst/>
              <a:rect l="l" t="t" r="r" b="b"/>
              <a:pathLst>
                <a:path w="11347169" h="6988954" extrusionOk="0">
                  <a:moveTo>
                    <a:pt x="19529" y="0"/>
                  </a:moveTo>
                  <a:cubicBezTo>
                    <a:pt x="2378910" y="33152"/>
                    <a:pt x="4988968" y="-9344"/>
                    <a:pt x="7348349" y="23808"/>
                  </a:cubicBezTo>
                  <a:cubicBezTo>
                    <a:pt x="9556836" y="23808"/>
                    <a:pt x="11347169" y="1583009"/>
                    <a:pt x="11347169" y="3506381"/>
                  </a:cubicBezTo>
                  <a:cubicBezTo>
                    <a:pt x="11347169" y="5429753"/>
                    <a:pt x="9556836" y="6988954"/>
                    <a:pt x="7348349" y="6988954"/>
                  </a:cubicBezTo>
                  <a:lnTo>
                    <a:pt x="0" y="6983748"/>
                  </a:lnTo>
                  <a:cubicBezTo>
                    <a:pt x="6510" y="4655832"/>
                    <a:pt x="13019" y="2327916"/>
                    <a:pt x="19529" y="0"/>
                  </a:cubicBezTo>
                  <a:close/>
                </a:path>
              </a:pathLst>
            </a:custGeom>
            <a:gradFill>
              <a:gsLst>
                <a:gs pos="0">
                  <a:srgbClr val="DE5514"/>
                </a:gs>
                <a:gs pos="26000">
                  <a:srgbClr val="DE5514"/>
                </a:gs>
                <a:gs pos="100000">
                  <a:srgbClr val="FF9100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/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57500" y="213175"/>
            <a:ext cx="1073000" cy="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Abschnitts-&#10;überschrift">
  <p:cSld name="1_Abschnitts-&#10;überschrif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>
            <a:spLocks noGrp="1"/>
          </p:cNvSpPr>
          <p:nvPr>
            <p:ph type="pic" idx="2"/>
          </p:nvPr>
        </p:nvSpPr>
        <p:spPr>
          <a:xfrm>
            <a:off x="0" y="-19050"/>
            <a:ext cx="12232800" cy="6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6"/>
          <p:cNvSpPr/>
          <p:nvPr/>
        </p:nvSpPr>
        <p:spPr>
          <a:xfrm rot="1490827">
            <a:off x="-4720797" y="-802626"/>
            <a:ext cx="17350272" cy="1179687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Abschnitts-&#10;überschrift">
  <p:cSld name="2_Abschnitts-&#10;überschrif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 rot="-1490827" flipH="1">
            <a:off x="-295841" y="-263131"/>
            <a:ext cx="17350272" cy="1179687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-40800" y="0"/>
            <a:ext cx="12232800" cy="6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1525" y="267353"/>
            <a:ext cx="1432566" cy="1203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el und Inhalt">
  <p:cSld name="5_Titel und Inhal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 rot="6464366">
            <a:off x="4702774" y="-1898097"/>
            <a:ext cx="11824286" cy="8034334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48" name="Google Shape;48;p8"/>
          <p:cNvSpPr>
            <a:spLocks noGrp="1"/>
          </p:cNvSpPr>
          <p:nvPr>
            <p:ph type="pic" idx="2"/>
          </p:nvPr>
        </p:nvSpPr>
        <p:spPr>
          <a:xfrm>
            <a:off x="6415615" y="-24516"/>
            <a:ext cx="5917200" cy="6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720000" y="2988000"/>
            <a:ext cx="4931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3"/>
          </p:nvPr>
        </p:nvSpPr>
        <p:spPr>
          <a:xfrm>
            <a:off x="720000" y="1800000"/>
            <a:ext cx="49314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folie">
  <p:cSld name="1_Titelfoli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 rot="1488852">
            <a:off x="-3729578" y="-1506300"/>
            <a:ext cx="14532851" cy="9873645"/>
          </a:xfrm>
          <a:custGeom>
            <a:avLst/>
            <a:gdLst/>
            <a:ahLst/>
            <a:cxnLst/>
            <a:rect l="l" t="t" r="r" b="b"/>
            <a:pathLst>
              <a:path w="11347169" h="6988954" extrusionOk="0">
                <a:moveTo>
                  <a:pt x="19529" y="0"/>
                </a:moveTo>
                <a:cubicBezTo>
                  <a:pt x="2378910" y="33152"/>
                  <a:pt x="4988968" y="-9344"/>
                  <a:pt x="7348349" y="23808"/>
                </a:cubicBezTo>
                <a:cubicBezTo>
                  <a:pt x="9556836" y="23808"/>
                  <a:pt x="11347169" y="1583009"/>
                  <a:pt x="11347169" y="3506381"/>
                </a:cubicBezTo>
                <a:cubicBezTo>
                  <a:pt x="11347169" y="5429753"/>
                  <a:pt x="9556836" y="6988954"/>
                  <a:pt x="7348349" y="6988954"/>
                </a:cubicBezTo>
                <a:lnTo>
                  <a:pt x="0" y="6983748"/>
                </a:lnTo>
                <a:cubicBezTo>
                  <a:pt x="6510" y="4655832"/>
                  <a:pt x="13019" y="2327916"/>
                  <a:pt x="19529" y="0"/>
                </a:cubicBezTo>
                <a:close/>
              </a:path>
            </a:pathLst>
          </a:custGeom>
          <a:gradFill>
            <a:gsLst>
              <a:gs pos="0">
                <a:srgbClr val="DE5514"/>
              </a:gs>
              <a:gs pos="26000">
                <a:srgbClr val="DE5514"/>
              </a:gs>
              <a:gs pos="100000">
                <a:srgbClr val="FF910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66030" y="230188"/>
            <a:ext cx="1432566" cy="1203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 und Inhalt 1">
  <p:cSld name="Titel und Inhalt 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0" y="6680727"/>
            <a:ext cx="12192000" cy="177300"/>
          </a:xfrm>
          <a:prstGeom prst="rect">
            <a:avLst/>
          </a:prstGeom>
          <a:gradFill>
            <a:gsLst>
              <a:gs pos="0">
                <a:srgbClr val="FF5400"/>
              </a:gs>
              <a:gs pos="26000">
                <a:srgbClr val="FF5400"/>
              </a:gs>
              <a:gs pos="100000">
                <a:srgbClr val="FF9866"/>
              </a:gs>
            </a:gsLst>
            <a:lin ang="0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None/>
            </a:pPr>
            <a:endParaRPr sz="1800" b="0" i="0" u="none" strike="noStrike" cap="non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8200" y="287780"/>
            <a:ext cx="102954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400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FF54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Open Sans"/>
              <a:buNone/>
              <a:defRPr sz="36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5850" y="5553200"/>
            <a:ext cx="1341626" cy="112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4.png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4.png"/><Relationship Id="rId4" Type="http://schemas.openxmlformats.org/officeDocument/2006/relationships/image" Target="../media/image2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body" idx="1"/>
          </p:nvPr>
        </p:nvSpPr>
        <p:spPr>
          <a:xfrm>
            <a:off x="450000" y="473075"/>
            <a:ext cx="107862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2800" b="1">
                <a:latin typeface="Open Sans"/>
                <a:ea typeface="Open Sans"/>
                <a:cs typeface="Open Sans"/>
                <a:sym typeface="Open Sans"/>
              </a:rPr>
              <a:t>Welcome to our webinar!</a:t>
            </a:r>
            <a:endParaRPr sz="2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2"/>
          </p:nvPr>
        </p:nvSpPr>
        <p:spPr>
          <a:xfrm>
            <a:off x="648950" y="1450800"/>
            <a:ext cx="11344800" cy="39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This webinar starts in 5 minutes - please stay tuned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This webinar will be recorded</a:t>
            </a:r>
            <a:endParaRPr>
              <a:highlight>
                <a:srgbClr val="0000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You will get the slides, recording and SQL snippets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During the webinar, you may ask questions using the Q&amp;A button - you may ask questions anonymously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5514"/>
              </a:buClr>
              <a:buSzPts val="1600"/>
              <a:buFont typeface="Open Sans"/>
              <a:buChar char="●"/>
            </a:pPr>
            <a:r>
              <a:rPr lang="de-DE" sz="1600">
                <a:latin typeface="Open Sans"/>
                <a:ea typeface="Open Sans"/>
                <a:cs typeface="Open Sans"/>
                <a:sym typeface="Open Sans"/>
              </a:rPr>
              <a:t>You can hop on and off on all the sessions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</p:txBody>
      </p:sp>
      <p:sp>
        <p:nvSpPr>
          <p:cNvPr id="147" name="Google Shape;147;p24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</a:t>
            </a:fld>
            <a:endParaRPr/>
          </a:p>
        </p:txBody>
      </p:sp>
      <p:graphicFrame>
        <p:nvGraphicFramePr>
          <p:cNvPr id="149" name="Google Shape;149;p24"/>
          <p:cNvGraphicFramePr/>
          <p:nvPr>
            <p:extLst>
              <p:ext uri="{D42A27DB-BD31-4B8C-83A1-F6EECF244321}">
                <p14:modId xmlns:p14="http://schemas.microsoft.com/office/powerpoint/2010/main" val="3701060143"/>
              </p:ext>
            </p:extLst>
          </p:nvPr>
        </p:nvGraphicFramePr>
        <p:xfrm>
          <a:off x="5284075" y="3013950"/>
          <a:ext cx="5952025" cy="2019240"/>
        </p:xfrm>
        <a:graphic>
          <a:graphicData uri="http://schemas.openxmlformats.org/drawingml/2006/table">
            <a:tbl>
              <a:tblPr>
                <a:noFill/>
                <a:tableStyleId>{7CABFD6B-E13D-420D-8AD0-F7EFE13DBF6A}</a:tableStyleId>
              </a:tblPr>
              <a:tblGrid>
                <a:gridCol w="1883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3F3F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FF5400"/>
                        </a:gs>
                        <a:gs pos="50000">
                          <a:srgbClr val="F9860C"/>
                        </a:gs>
                        <a:gs pos="100000">
                          <a:srgbClr val="F9860C">
                            <a:alpha val="66666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rgbClr val="F3F3F3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FF5400"/>
                        </a:gs>
                        <a:gs pos="50000">
                          <a:srgbClr val="F9860C"/>
                        </a:gs>
                        <a:gs pos="100000">
                          <a:srgbClr val="F9860C">
                            <a:alpha val="66666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3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Day 2</a:t>
                      </a:r>
                      <a:endParaRPr sz="13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solidFill>
                      <a:srgbClr val="F9860C">
                        <a:alpha val="3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050">
                          <a:solidFill>
                            <a:srgbClr val="232333"/>
                          </a:solidFill>
                          <a:highlight>
                            <a:srgbClr val="FFFFFF"/>
                          </a:highlight>
                        </a:rPr>
                        <a:t>15:00 - 16:00 </a:t>
                      </a:r>
                      <a:r>
                        <a:rPr lang="de-DE" sz="1050">
                          <a:solidFill>
                            <a:srgbClr val="232333"/>
                          </a:solidFill>
                        </a:rPr>
                        <a:t>Implementing DV Best Practices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>
                        <a:solidFill>
                          <a:srgbClr val="23233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>
                          <a:solidFill>
                            <a:srgbClr val="232333"/>
                          </a:solidFill>
                        </a:rPr>
                        <a:t>16:00 - 16:15  Break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>
                        <a:solidFill>
                          <a:srgbClr val="23233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 b="0">
                          <a:solidFill>
                            <a:srgbClr val="232333"/>
                          </a:solidFill>
                        </a:rPr>
                        <a:t>16:15 - 17:15  Working with metadata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>
                        <a:solidFill>
                          <a:srgbClr val="23233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>
                          <a:solidFill>
                            <a:srgbClr val="232333"/>
                          </a:solidFill>
                        </a:rPr>
                        <a:t>17:15 - 17:30  Break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lang="en-US" sz="1050">
                        <a:solidFill>
                          <a:srgbClr val="23233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50" b="1">
                          <a:solidFill>
                            <a:srgbClr val="232333"/>
                          </a:solidFill>
                        </a:rPr>
                        <a:t>17:30 - 18:30  SQL for preparing report data</a:t>
                      </a:r>
                      <a:endParaRPr sz="1100" b="1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unbounded example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10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2FEF21A-5DA7-46A6-AD6A-FC3E51736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93112" y="1036550"/>
            <a:ext cx="3350898" cy="1298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master_class_2021_reporting.Window02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sum_of_partition,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 equivalent to next line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--sum("val") over(partition by "partition_name" order by id rows unbounded preceding) as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sum_of_preceding_excluding_curr_row,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sum_of_following_excluding_curr_row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20A38-8F22-4403-9739-1CB7B6AD6E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704" y="3689954"/>
            <a:ext cx="9078592" cy="24673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D9A9AE-97F2-46D2-9A13-8504A5990D8C}"/>
              </a:ext>
            </a:extLst>
          </p:cNvPr>
          <p:cNvSpPr/>
          <p:nvPr/>
        </p:nvSpPr>
        <p:spPr>
          <a:xfrm>
            <a:off x="450000" y="2565647"/>
            <a:ext cx="10318614" cy="46163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141806-920A-4E9D-B1EF-375C402FC3C0}"/>
              </a:ext>
            </a:extLst>
          </p:cNvPr>
          <p:cNvSpPr/>
          <p:nvPr/>
        </p:nvSpPr>
        <p:spPr>
          <a:xfrm>
            <a:off x="5344356" y="3689954"/>
            <a:ext cx="5356939" cy="266639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18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unbounded example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2FEF21A-5DA7-46A6-AD6A-FC3E51736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93112" y="1036550"/>
            <a:ext cx="3350898" cy="1298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master_class_2021_reporting.Window02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sum_of_partition,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 equivalent to next line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--sum("val") over(partition by "partition_name" order by id rows unbounded preceding) as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sum_of_preceding_excluding_curr_row,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sum_of_following_excluding_curr_row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20A38-8F22-4403-9739-1CB7B6AD6E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704" y="3689954"/>
            <a:ext cx="9078592" cy="24673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D9A9AE-97F2-46D2-9A13-8504A5990D8C}"/>
              </a:ext>
            </a:extLst>
          </p:cNvPr>
          <p:cNvSpPr/>
          <p:nvPr/>
        </p:nvSpPr>
        <p:spPr>
          <a:xfrm>
            <a:off x="450000" y="2743199"/>
            <a:ext cx="10318614" cy="28408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141806-920A-4E9D-B1EF-375C402FC3C0}"/>
              </a:ext>
            </a:extLst>
          </p:cNvPr>
          <p:cNvSpPr/>
          <p:nvPr/>
        </p:nvSpPr>
        <p:spPr>
          <a:xfrm>
            <a:off x="6365289" y="3689954"/>
            <a:ext cx="4336006" cy="266639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59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bounded example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master_class_2021_reporting.Window02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sum_of_partition,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 equivalent to next line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--sum("val") over(partition by "partition_name" order by id rows unbounded preceding) as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sum_of_preceding_excluding_curr_row,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sum_of_following_excluding_curr_row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20A38-8F22-4403-9739-1CB7B6AD6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704" y="3689954"/>
            <a:ext cx="9078592" cy="24673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D9A9AE-97F2-46D2-9A13-8504A5990D8C}"/>
              </a:ext>
            </a:extLst>
          </p:cNvPr>
          <p:cNvSpPr/>
          <p:nvPr/>
        </p:nvSpPr>
        <p:spPr>
          <a:xfrm>
            <a:off x="450000" y="2867487"/>
            <a:ext cx="10318614" cy="15979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141806-920A-4E9D-B1EF-375C402FC3C0}"/>
              </a:ext>
            </a:extLst>
          </p:cNvPr>
          <p:cNvSpPr/>
          <p:nvPr/>
        </p:nvSpPr>
        <p:spPr>
          <a:xfrm>
            <a:off x="8424909" y="3689954"/>
            <a:ext cx="2276386" cy="266639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98A5675-48EA-4556-9FCC-12D3FE63C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00000" y="1063084"/>
            <a:ext cx="3192000" cy="12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25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bounded example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master_class_2021_reporting.Window02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sum_of_partition,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 equivalent to next line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8C8C8C"/>
                </a:solidFill>
                <a:latin typeface="Consolas" panose="020B0609020204030204" pitchFamily="49" charset="0"/>
              </a:rPr>
              <a:t>--sum("val") over(partition by "partition_name" order by id rows unbounded preceding) as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sum_of_preceding_excluding_curr_row,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sum_of_following_excluding_curr_row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20A38-8F22-4403-9739-1CB7B6AD6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704" y="3689954"/>
            <a:ext cx="9078592" cy="246731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35503D8-47DA-4FF0-ABE2-BCD408BE3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00000" y="1063084"/>
            <a:ext cx="3192000" cy="12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57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List of window functions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239620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list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E12E4C-8A91-464F-8DC6-C1CC2E6387EE}"/>
              </a:ext>
            </a:extLst>
          </p:cNvPr>
          <p:cNvSpPr txBox="1"/>
          <p:nvPr/>
        </p:nvSpPr>
        <p:spPr>
          <a:xfrm>
            <a:off x="720000" y="1036550"/>
            <a:ext cx="117984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https://documentation.datavirtuality.com/24/reference-guide/sql-support/expressions#Expressions-window_functions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46EF4A1-BACF-4D57-98D5-5F1B92E02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000" y="1449683"/>
            <a:ext cx="11023200" cy="449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ROW_NUMBER</a:t>
            </a:r>
            <a:r>
              <a:rPr kumimoji="0" lang="en-US" altLang="en-US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() 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– functional the same as COUNT(*) with the same window specification. Assigns a number to each row in a partition starting at 1.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RANK</a:t>
            </a:r>
            <a:r>
              <a:rPr kumimoji="0" lang="en-US" altLang="en-US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() 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– Assigns a number to each unique ordering value within each partition starting at 1, such that the next rank is equal to the count of prior rows.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DENSE_RANK</a:t>
            </a:r>
            <a:r>
              <a:rPr kumimoji="0" lang="en-US" altLang="en-US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() 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– Assigns a number to each unique ordering value within each partition starting at 1, such that the next rank is sequential.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LEAD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(scalar_expression [, offset [, default]]) - Returns scalar_expression evaluated at the row that is offset rows before the current row within the partition; if there is no such row, instead returns default (which must be of the same type as scalar_expression). Both offset and default are evaluated with respect to the current row. If omitted, offset defaults to 1 and default to null.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LAG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(scalar_expression [, offset [, default]]) - Returns scalar_expression evaluated at the row that is offset rows after the current row within the partition; if there is no such row, instead returns default (which must be of the same type as scalar_expression). Both offset and default are evaluated with respect to the current row. If omitted, offset defaults to 1 and default to null.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FIRST_VALUE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(scalar_expression) - Returns scalar_expression evaluated at the row that is the first row of the window frame.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171450" marR="0" lvl="0" indent="-171450" algn="l" defTabSz="914400" rtl="0" eaLnBrk="0" fontAlgn="base" latinLnBrk="0" hangingPunct="0"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LAST_VALUE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(scalar_expression) - Returns scalar_expression evaluated at the row that is the last row of the window frame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7614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count(*)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master_class_2021_reporting.Window03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cnt_preceding,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cnt_preceding,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cnt_following,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cnt_preceding_excluding_curr_row,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count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cnt_following_excluding_curr_row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8219F8-5B0B-44BC-AF73-6CCAA0D51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405" y="3118948"/>
            <a:ext cx="8145012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39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rank vs dense_rank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B00044-5C25-4A89-BDB4-59A2FF3DA576}"/>
              </a:ext>
            </a:extLst>
          </p:cNvPr>
          <p:cNvSpPr txBox="1"/>
          <p:nvPr/>
        </p:nvSpPr>
        <p:spPr>
          <a:xfrm>
            <a:off x="720000" y="882661"/>
            <a:ext cx="91218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https://docs.microsoft.com/en-us/sql/t-sql/functions/dense-rank-transact-sql?view=sql-server-ver15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ED8BFA-4532-4D67-BAB3-752EE0AFAE87}"/>
              </a:ext>
            </a:extLst>
          </p:cNvPr>
          <p:cNvSpPr txBox="1"/>
          <p:nvPr/>
        </p:nvSpPr>
        <p:spPr>
          <a:xfrm>
            <a:off x="573166" y="1344326"/>
            <a:ext cx="751153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p.FirstName, p.LastName, a.PostalCode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,</a:t>
            </a:r>
            <a:r>
              <a:rPr lang="en-US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ROW_NUMBER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a.PostalCode)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"Row Number"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,</a:t>
            </a:r>
            <a:r>
              <a:rPr lang="en-US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RANK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a.PostalCode)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Rank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,</a:t>
            </a:r>
            <a:r>
              <a:rPr lang="en-US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DENSE_RANK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a.PostalCode)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"Dense Rank"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,</a:t>
            </a:r>
            <a:r>
              <a:rPr lang="en-US" b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NTILE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09885A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a.PostalCode)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Quartile  </a:t>
            </a:r>
          </a:p>
          <a:p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Sales.SalesPerson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s 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INNER JOIN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Person.Person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 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s.BusinessEntityID </a:t>
            </a:r>
            <a:r>
              <a:rPr lang="en-US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p.BusinessEntityID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INNER JOIN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Person.Address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   </a:t>
            </a:r>
          </a:p>
          <a:p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a.AddressID </a:t>
            </a:r>
            <a:r>
              <a:rPr lang="en-US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p.BusinessEntityID  </a:t>
            </a:r>
          </a:p>
          <a:p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TerritoryID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SalesYTD </a:t>
            </a:r>
            <a:r>
              <a:rPr lang="en-US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>
                <a:solidFill>
                  <a:srgbClr val="09885A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848396B-1EA7-4ECE-A92A-65AC69315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738140"/>
              </p:ext>
            </p:extLst>
          </p:nvPr>
        </p:nvGraphicFramePr>
        <p:xfrm>
          <a:off x="6627736" y="2882047"/>
          <a:ext cx="4991098" cy="3320415"/>
        </p:xfrm>
        <a:graphic>
          <a:graphicData uri="http://schemas.openxmlformats.org/drawingml/2006/table">
            <a:tbl>
              <a:tblPr/>
              <a:tblGrid>
                <a:gridCol w="824451">
                  <a:extLst>
                    <a:ext uri="{9D8B030D-6E8A-4147-A177-3AD203B41FA5}">
                      <a16:colId xmlns:a16="http://schemas.microsoft.com/office/drawing/2014/main" val="1551399450"/>
                    </a:ext>
                  </a:extLst>
                </a:gridCol>
                <a:gridCol w="789570">
                  <a:extLst>
                    <a:ext uri="{9D8B030D-6E8A-4147-A177-3AD203B41FA5}">
                      <a16:colId xmlns:a16="http://schemas.microsoft.com/office/drawing/2014/main" val="2972698603"/>
                    </a:ext>
                  </a:extLst>
                </a:gridCol>
                <a:gridCol w="887870">
                  <a:extLst>
                    <a:ext uri="{9D8B030D-6E8A-4147-A177-3AD203B41FA5}">
                      <a16:colId xmlns:a16="http://schemas.microsoft.com/office/drawing/2014/main" val="1645606153"/>
                    </a:ext>
                  </a:extLst>
                </a:gridCol>
                <a:gridCol w="979828">
                  <a:extLst>
                    <a:ext uri="{9D8B030D-6E8A-4147-A177-3AD203B41FA5}">
                      <a16:colId xmlns:a16="http://schemas.microsoft.com/office/drawing/2014/main" val="2777374644"/>
                    </a:ext>
                  </a:extLst>
                </a:gridCol>
                <a:gridCol w="608825">
                  <a:extLst>
                    <a:ext uri="{9D8B030D-6E8A-4147-A177-3AD203B41FA5}">
                      <a16:colId xmlns:a16="http://schemas.microsoft.com/office/drawing/2014/main" val="3430553907"/>
                    </a:ext>
                  </a:extLst>
                </a:gridCol>
                <a:gridCol w="900554">
                  <a:extLst>
                    <a:ext uri="{9D8B030D-6E8A-4147-A177-3AD203B41FA5}">
                      <a16:colId xmlns:a16="http://schemas.microsoft.com/office/drawing/2014/main" val="418274394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FirstName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LastName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PostalCode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Row Number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Dense Rank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1948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Michael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Blythe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9329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Mitchell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1310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Jillian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Carson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6059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Garrett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Vargas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42511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Tsvi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Reiter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2677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Pamela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Ansman-Wolfe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7958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Shu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9289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José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Saraiva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03160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David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Campbell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266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Mensa-Annan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67120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Lynn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Tsoflias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0827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Rachel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Valdez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025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9724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Ranjit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Varkey Chudukatil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3627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227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lead and lag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23061" y="1148401"/>
            <a:ext cx="1159401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master_class_2021_reporting.Window04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Id,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5555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lg1,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Id,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0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6666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lg2,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lead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Id,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ld1,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lead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Id,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ld2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1C0F1-63F1-4642-9175-35C058C00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489" y="1148401"/>
            <a:ext cx="3658111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63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19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2450237"/>
            <a:ext cx="5740893" cy="294738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9179511" y="1301923"/>
            <a:ext cx="2563689" cy="3210373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2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ctrTitle"/>
          </p:nvPr>
        </p:nvSpPr>
        <p:spPr>
          <a:xfrm>
            <a:off x="720000" y="1780674"/>
            <a:ext cx="6840000" cy="23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pen Sans"/>
              <a:buNone/>
            </a:pPr>
            <a:r>
              <a:rPr lang="de-DE"/>
              <a:t>DATA VIRTUALITY</a:t>
            </a:r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1"/>
          </p:nvPr>
        </p:nvSpPr>
        <p:spPr>
          <a:xfrm>
            <a:off x="720000" y="4319325"/>
            <a:ext cx="9359400" cy="11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de-DE" sz="2900"/>
              <a:t>Topic: SQL for preparing report data</a:t>
            </a:r>
            <a:endParaRPr sz="2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endParaRPr sz="2900"/>
          </a:p>
        </p:txBody>
      </p:sp>
      <p:sp>
        <p:nvSpPr>
          <p:cNvPr id="156" name="Google Shape;156;p25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@ Data Virtuality GmbH 2021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20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2885243"/>
            <a:ext cx="5740893" cy="251238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9499107" y="1301923"/>
            <a:ext cx="2244093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5"/>
            <a:ext cx="5740893" cy="257452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2" y="1301923"/>
            <a:ext cx="346229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865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3314727"/>
            <a:ext cx="5740893" cy="208289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9774315" y="1301923"/>
            <a:ext cx="1968885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5"/>
            <a:ext cx="5740893" cy="66488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2" y="1301923"/>
            <a:ext cx="630314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399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3817397"/>
            <a:ext cx="5740893" cy="158022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10209320" y="1301923"/>
            <a:ext cx="1533880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4"/>
            <a:ext cx="5740893" cy="1189607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1" y="1301923"/>
            <a:ext cx="941033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391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4046019"/>
            <a:ext cx="5740893" cy="1351603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10555550" y="1301923"/>
            <a:ext cx="1187650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4"/>
            <a:ext cx="5740893" cy="1660124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1" y="1301923"/>
            <a:ext cx="1393795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640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24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4483223"/>
            <a:ext cx="5740893" cy="914399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11061576" y="1301923"/>
            <a:ext cx="681623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4"/>
            <a:ext cx="5740893" cy="186431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1" y="1301923"/>
            <a:ext cx="1704513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816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16A777-C8FD-4C9E-B3FC-745FFCE328FA}"/>
              </a:ext>
            </a:extLst>
          </p:cNvPr>
          <p:cNvSpPr/>
          <p:nvPr/>
        </p:nvSpPr>
        <p:spPr>
          <a:xfrm>
            <a:off x="355107" y="4921584"/>
            <a:ext cx="5740893" cy="47603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A152B4-50C9-4DE0-9A9E-B6013299D876}"/>
              </a:ext>
            </a:extLst>
          </p:cNvPr>
          <p:cNvSpPr/>
          <p:nvPr/>
        </p:nvSpPr>
        <p:spPr>
          <a:xfrm>
            <a:off x="11340000" y="1301923"/>
            <a:ext cx="403199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3"/>
            <a:ext cx="5740893" cy="2290439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1" y="1301923"/>
            <a:ext cx="2201663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3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first_value and last_value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413A34-6288-4527-AE03-C9076B812AE2}"/>
              </a:ext>
            </a:extLst>
          </p:cNvPr>
          <p:cNvSpPr txBox="1"/>
          <p:nvPr/>
        </p:nvSpPr>
        <p:spPr>
          <a:xfrm>
            <a:off x="106328" y="1036550"/>
            <a:ext cx="6968971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alter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master_class_2021_reporting.Window05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Id,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f4,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l1,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preceding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l2,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l3,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last_value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unbounded preceding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FOLLOWING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l4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id</a:t>
            </a:r>
          </a:p>
          <a:p>
            <a:pPr algn="l">
              <a:spcAft>
                <a:spcPts val="600"/>
              </a:spcAft>
            </a:pP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32B72-6B67-46D0-A17B-E3AC0689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299" y="1360366"/>
            <a:ext cx="4667901" cy="32103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D0C1202-DA4B-494E-B196-45583C205870}"/>
              </a:ext>
            </a:extLst>
          </p:cNvPr>
          <p:cNvSpPr/>
          <p:nvPr/>
        </p:nvSpPr>
        <p:spPr>
          <a:xfrm>
            <a:off x="355107" y="2157273"/>
            <a:ext cx="5740893" cy="2805344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7C2C62-48EB-4936-8D70-3BF16EE6F24E}"/>
              </a:ext>
            </a:extLst>
          </p:cNvPr>
          <p:cNvSpPr/>
          <p:nvPr/>
        </p:nvSpPr>
        <p:spPr>
          <a:xfrm>
            <a:off x="8833281" y="1301923"/>
            <a:ext cx="2506719" cy="326881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775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Putting it together: YTD, rolling avg, period over period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5398646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E37096-88C2-45CB-9954-97D18504F874}"/>
              </a:ext>
            </a:extLst>
          </p:cNvPr>
          <p:cNvSpPr txBox="1"/>
          <p:nvPr/>
        </p:nvSpPr>
        <p:spPr>
          <a:xfrm>
            <a:off x="450000" y="1036550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master_class_2021_reporting.Partition_Data;;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974991-F607-49F3-9564-374B4EDF3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897" y="1344327"/>
            <a:ext cx="2667372" cy="467742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24BCE17-27B4-44AF-B15C-C0E9B9EFACC4}"/>
              </a:ext>
            </a:extLst>
          </p:cNvPr>
          <p:cNvSpPr/>
          <p:nvPr/>
        </p:nvSpPr>
        <p:spPr>
          <a:xfrm>
            <a:off x="7734958" y="1586009"/>
            <a:ext cx="840872" cy="4435746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99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29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E37096-88C2-45CB-9954-97D18504F874}"/>
              </a:ext>
            </a:extLst>
          </p:cNvPr>
          <p:cNvSpPr txBox="1"/>
          <p:nvPr/>
        </p:nvSpPr>
        <p:spPr>
          <a:xfrm>
            <a:off x="450000" y="1036550"/>
            <a:ext cx="62054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master_class_2021_reporting.Window06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yr, mnth,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val,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ytd,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sum_rolling_12_months,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avg_rolling_3_months,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lag_12_months_ago,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lag_3_months_ago,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YoY,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MoM,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first_rolling_3_months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cte.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lag_12_months_ago, first_rolling_12_months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slope_rolling_12_mo,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lag_3_months_ago, first_rolling_3_months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slope_rolling_3_mo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4BCE17-27B4-44AF-B15C-C0E9B9EFACC4}"/>
              </a:ext>
            </a:extLst>
          </p:cNvPr>
          <p:cNvSpPr/>
          <p:nvPr/>
        </p:nvSpPr>
        <p:spPr>
          <a:xfrm>
            <a:off x="639192" y="2175029"/>
            <a:ext cx="6116715" cy="1979721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25F972-4A06-4D36-BF72-4E77F3C77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355"/>
          <a:stretch/>
        </p:blipFill>
        <p:spPr>
          <a:xfrm>
            <a:off x="7152245" y="2005364"/>
            <a:ext cx="4589755" cy="26799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BECA91-BCA9-4E0E-8133-A247B2BD2C68}"/>
              </a:ext>
            </a:extLst>
          </p:cNvPr>
          <p:cNvSpPr/>
          <p:nvPr/>
        </p:nvSpPr>
        <p:spPr>
          <a:xfrm>
            <a:off x="639191" y="4793941"/>
            <a:ext cx="6116715" cy="17480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29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Agenda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720000" y="1036550"/>
            <a:ext cx="10620000" cy="1395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SQL window functions concepts</a:t>
            </a:r>
          </a:p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List of window functions</a:t>
            </a:r>
          </a:p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SQL Window functions: putting it all together</a:t>
            </a:r>
          </a:p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Pivoting data</a:t>
            </a:r>
          </a:p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Unpivot data</a:t>
            </a:r>
          </a:p>
          <a:p>
            <a:pPr indent="-330200">
              <a:lnSpc>
                <a:spcPct val="128571"/>
              </a:lnSpc>
              <a:buFont typeface="Arial"/>
              <a:buChar char="●"/>
            </a:pPr>
            <a:endParaRPr lang="en-US"/>
          </a:p>
          <a:p>
            <a:pPr marL="127000" indent="0">
              <a:lnSpc>
                <a:spcPct val="128571"/>
              </a:lnSpc>
            </a:pPr>
            <a:endParaRPr lang="en-US"/>
          </a:p>
          <a:p>
            <a:pPr indent="-330200">
              <a:lnSpc>
                <a:spcPct val="128571"/>
              </a:lnSpc>
              <a:buFont typeface="Arial"/>
              <a:buChar char="●"/>
            </a:pPr>
            <a:endParaRPr/>
          </a:p>
        </p:txBody>
      </p:sp>
      <p:sp>
        <p:nvSpPr>
          <p:cNvPr id="6" name="Google Shape;161;p26">
            <a:extLst>
              <a:ext uri="{FF2B5EF4-FFF2-40B4-BE49-F238E27FC236}">
                <a16:creationId xmlns:a16="http://schemas.microsoft.com/office/drawing/2014/main" id="{52186B81-6921-40D1-9284-9FD4B0C2409E}"/>
              </a:ext>
            </a:extLst>
          </p:cNvPr>
          <p:cNvSpPr txBox="1">
            <a:spLocks/>
          </p:cNvSpPr>
          <p:nvPr/>
        </p:nvSpPr>
        <p:spPr>
          <a:xfrm>
            <a:off x="720000" y="3625945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de-DE"/>
              <a:t>Code</a:t>
            </a:r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80C33C5B-BFE5-471A-9E3A-8CBFC7FD00A6}"/>
              </a:ext>
            </a:extLst>
          </p:cNvPr>
          <p:cNvSpPr txBox="1">
            <a:spLocks/>
          </p:cNvSpPr>
          <p:nvPr/>
        </p:nvSpPr>
        <p:spPr>
          <a:xfrm>
            <a:off x="721324" y="4394903"/>
            <a:ext cx="10620000" cy="1386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036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DE5514"/>
              </a:buClr>
              <a:buSzPts val="1760"/>
              <a:buFont typeface="Open Sans"/>
              <a:buChar char="•"/>
              <a:defRPr sz="1600" b="0" i="0" u="none" strike="noStrike" cap="non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330200">
              <a:lnSpc>
                <a:spcPct val="128571"/>
              </a:lnSpc>
              <a:buFont typeface="Arial"/>
              <a:buChar char="●"/>
            </a:pPr>
            <a:r>
              <a:rPr lang="en-US"/>
              <a:t>All the code used in the presentation is available in Data Virtuality’s GitHub account.</a:t>
            </a:r>
          </a:p>
        </p:txBody>
      </p:sp>
    </p:spTree>
    <p:extLst>
      <p:ext uri="{BB962C8B-B14F-4D97-AF65-F5344CB8AC3E}">
        <p14:creationId xmlns:p14="http://schemas.microsoft.com/office/powerpoint/2010/main" val="1041929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30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E37096-88C2-45CB-9954-97D18504F874}"/>
              </a:ext>
            </a:extLst>
          </p:cNvPr>
          <p:cNvSpPr txBox="1"/>
          <p:nvPr/>
        </p:nvSpPr>
        <p:spPr>
          <a:xfrm>
            <a:off x="450000" y="1036550"/>
            <a:ext cx="62054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master_class_2021_reporting.Window06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yr, mnth,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val,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ytd,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sum_rolling_12_months,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avg_rolling_3_months,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lag_12_months_ago,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lag_3_months_ago,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YoY,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MoM,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first_rolling_3_months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cte.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lag_12_months_ago, first_rolling_12_months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slope_rolling_12_mo,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lag_3_months_ago, first_rolling_3_months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slope_rolling_3_mo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25F972-4A06-4D36-BF72-4E77F3C77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316"/>
          <a:stretch/>
        </p:blipFill>
        <p:spPr>
          <a:xfrm>
            <a:off x="7373214" y="2089046"/>
            <a:ext cx="1180730" cy="2679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1BD91D-B8B2-457F-9C56-F1748CCA0B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79" r="32804"/>
          <a:stretch/>
        </p:blipFill>
        <p:spPr>
          <a:xfrm>
            <a:off x="8553944" y="2089047"/>
            <a:ext cx="3635312" cy="26799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D910275-F307-4F2F-9F3E-CDB24C99EB63}"/>
              </a:ext>
            </a:extLst>
          </p:cNvPr>
          <p:cNvSpPr/>
          <p:nvPr/>
        </p:nvSpPr>
        <p:spPr>
          <a:xfrm>
            <a:off x="639192" y="3655462"/>
            <a:ext cx="6116715" cy="499288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FE71C1-A66D-47AC-A097-957B329E2803}"/>
              </a:ext>
            </a:extLst>
          </p:cNvPr>
          <p:cNvSpPr/>
          <p:nvPr/>
        </p:nvSpPr>
        <p:spPr>
          <a:xfrm>
            <a:off x="639191" y="4793941"/>
            <a:ext cx="6116715" cy="17480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01D69D-82F6-4404-8C79-AB20DE38E6C3}"/>
              </a:ext>
            </a:extLst>
          </p:cNvPr>
          <p:cNvSpPr/>
          <p:nvPr/>
        </p:nvSpPr>
        <p:spPr>
          <a:xfrm>
            <a:off x="650135" y="1675742"/>
            <a:ext cx="6116715" cy="499287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26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31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E37096-88C2-45CB-9954-97D18504F874}"/>
              </a:ext>
            </a:extLst>
          </p:cNvPr>
          <p:cNvSpPr txBox="1"/>
          <p:nvPr/>
        </p:nvSpPr>
        <p:spPr>
          <a:xfrm>
            <a:off x="450000" y="1036550"/>
            <a:ext cx="62054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master_class_2021_reporting.Window06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yr, mnth,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val,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ytd,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sum_rolling_12_months,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avg_rolling_3_months,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lag_12_months_ago,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lag_3_months_ago,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YoY,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MoM,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first_rolling_3_months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cte.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lag_12_months_ago, first_rolling_12_months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slope_rolling_12_mo,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lag_3_months_ago, first_rolling_3_months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slope_rolling_3_mo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25F972-4A06-4D36-BF72-4E77F3C77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316"/>
          <a:stretch/>
        </p:blipFill>
        <p:spPr>
          <a:xfrm>
            <a:off x="6977848" y="2078032"/>
            <a:ext cx="1180730" cy="26799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FE71C1-A66D-47AC-A097-957B329E2803}"/>
              </a:ext>
            </a:extLst>
          </p:cNvPr>
          <p:cNvSpPr/>
          <p:nvPr/>
        </p:nvSpPr>
        <p:spPr>
          <a:xfrm>
            <a:off x="594455" y="4603298"/>
            <a:ext cx="6116715" cy="36510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01D69D-82F6-4404-8C79-AB20DE38E6C3}"/>
              </a:ext>
            </a:extLst>
          </p:cNvPr>
          <p:cNvSpPr/>
          <p:nvPr/>
        </p:nvSpPr>
        <p:spPr>
          <a:xfrm>
            <a:off x="650135" y="1675742"/>
            <a:ext cx="6116715" cy="197972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870516-FB5B-4F20-9FB9-5D3002BDE5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17" r="15461"/>
          <a:stretch/>
        </p:blipFill>
        <p:spPr>
          <a:xfrm>
            <a:off x="8158578" y="2089048"/>
            <a:ext cx="2148397" cy="267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1957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32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E37096-88C2-45CB-9954-97D18504F874}"/>
              </a:ext>
            </a:extLst>
          </p:cNvPr>
          <p:cNvSpPr txBox="1"/>
          <p:nvPr/>
        </p:nvSpPr>
        <p:spPr>
          <a:xfrm>
            <a:off x="450000" y="1036550"/>
            <a:ext cx="62054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master_class_2021_reporting.Window06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yr, mnth,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val,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partition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ytd,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sum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sum_rolling_12_months,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avg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avg_rolling_3_months,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lag_12_months_ago,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lag_3_months_ago,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YoY,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case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when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is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then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DC50DC"/>
                </a:solidFill>
                <a:latin typeface="Consolas" panose="020B0609020204030204" pitchFamily="49" charset="0"/>
              </a:rPr>
              <a:t>null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else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100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)))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n-NO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lag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val, </a:t>
            </a:r>
            <a:r>
              <a:rPr lang="nn-NO" sz="8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nn-NO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nn-NO" sz="800">
                <a:solidFill>
                  <a:srgbClr val="0064C8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end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MoM,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first_rolling_12_months,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first_value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over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between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preceding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current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row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first_rolling_3_months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cte.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lag_12_months_ago, first_rolling_12_months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slope_rolling_12_mo,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cast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val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-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9B0050"/>
                </a:solidFill>
                <a:latin typeface="Consolas" panose="020B0609020204030204" pitchFamily="49" charset="0"/>
              </a:rPr>
              <a:t>ifnull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lag_3_months_ago, first_rolling_3_months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8C8C"/>
                </a:solidFill>
                <a:latin typeface="Consolas" panose="020B0609020204030204" pitchFamily="49" charset="0"/>
              </a:rPr>
              <a:t>float</a:t>
            </a:r>
            <a:r>
              <a:rPr lang="en-US" sz="8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FF7412"/>
                </a:solidFill>
                <a:latin typeface="Consolas" panose="020B0609020204030204" pitchFamily="49" charset="0"/>
              </a:rPr>
              <a:t>/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800">
                <a:solidFill>
                  <a:srgbClr val="AA00AA"/>
                </a:solidFill>
                <a:latin typeface="Consolas" panose="020B0609020204030204" pitchFamily="49" charset="0"/>
              </a:rPr>
              <a:t>0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slope_rolling_3_mo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8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8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FE71C1-A66D-47AC-A097-957B329E2803}"/>
              </a:ext>
            </a:extLst>
          </p:cNvPr>
          <p:cNvSpPr/>
          <p:nvPr/>
        </p:nvSpPr>
        <p:spPr>
          <a:xfrm>
            <a:off x="594455" y="4603298"/>
            <a:ext cx="6116715" cy="154637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01D69D-82F6-4404-8C79-AB20DE38E6C3}"/>
              </a:ext>
            </a:extLst>
          </p:cNvPr>
          <p:cNvSpPr/>
          <p:nvPr/>
        </p:nvSpPr>
        <p:spPr>
          <a:xfrm>
            <a:off x="650135" y="1675742"/>
            <a:ext cx="6116715" cy="508165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B3E336-37EE-43AF-9A4F-000A9817E038}"/>
              </a:ext>
            </a:extLst>
          </p:cNvPr>
          <p:cNvSpPr/>
          <p:nvPr/>
        </p:nvSpPr>
        <p:spPr>
          <a:xfrm>
            <a:off x="650135" y="2447653"/>
            <a:ext cx="6116715" cy="1334669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25F972-4A06-4D36-BF72-4E77F3C77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316"/>
          <a:stretch/>
        </p:blipFill>
        <p:spPr>
          <a:xfrm>
            <a:off x="4780204" y="1043974"/>
            <a:ext cx="1180730" cy="26799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CD81BC-B3D2-4E5B-8E27-96B52C0D7D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320"/>
          <a:stretch/>
        </p:blipFill>
        <p:spPr>
          <a:xfrm>
            <a:off x="9830343" y="1054988"/>
            <a:ext cx="1911657" cy="267990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E3FDF58-9C94-4B56-A1DB-CCCA6B08A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79" r="48131"/>
          <a:stretch/>
        </p:blipFill>
        <p:spPr>
          <a:xfrm>
            <a:off x="5933218" y="1043974"/>
            <a:ext cx="1766657" cy="267990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414A7E-DF98-45E4-A580-DB2200F3B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17" r="15461"/>
          <a:stretch/>
        </p:blipFill>
        <p:spPr>
          <a:xfrm>
            <a:off x="7681946" y="1054989"/>
            <a:ext cx="2148397" cy="267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93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33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8C5ADE-EE32-4301-884B-604CEFEA87B0}"/>
              </a:ext>
            </a:extLst>
          </p:cNvPr>
          <p:cNvSpPr txBox="1"/>
          <p:nvPr/>
        </p:nvSpPr>
        <p:spPr>
          <a:xfrm>
            <a:off x="720000" y="1036550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"master_class_2021_reporting.Window06"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780A6-764D-48BB-B306-0B9C6F10C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181142"/>
              </p:ext>
            </p:extLst>
          </p:nvPr>
        </p:nvGraphicFramePr>
        <p:xfrm>
          <a:off x="720000" y="1606858"/>
          <a:ext cx="10918620" cy="4536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727908">
                  <a:extLst>
                    <a:ext uri="{9D8B030D-6E8A-4147-A177-3AD203B41FA5}">
                      <a16:colId xmlns:a16="http://schemas.microsoft.com/office/drawing/2014/main" val="5156423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628600486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191510110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225751014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261879748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120500405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5937530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007510414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7873464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101797081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985451165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062273157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1521914512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80468927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695450678"/>
                    </a:ext>
                  </a:extLst>
                </a:gridCol>
              </a:tblGrid>
              <a:tr h="4092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yr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mnth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val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ytd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sum_rolling_12_months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avg_rolling_12_months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avg_rolling_3_months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lag_12_months_ago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lag_3_months_ago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YoY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first_rolling_12_months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first_rolling_3_months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slope_rolling_12_mo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slope_rolling_3_mo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67146211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          -  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          -  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81700279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0.0833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0.3333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51139435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0.1667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0212224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0.2500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92628221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0.3333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17521491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14.28571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16988191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0.5000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0738736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11.11111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0.5833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37594502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98955090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9.090909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0.7500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52030055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8.333333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0.8333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66841868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7.692308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0.9167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5563093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11.91667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1366.667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214.2857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19666492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2.272727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86961472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18.75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2.222222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14697542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22.16667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683.3333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2.173913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26585064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25.58333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585.7143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2.12766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966147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2.083333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1945012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32.41667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455.5556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2.040816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91047437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380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35.83333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428278462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432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39.25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372.7273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1.960784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91455357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341.6667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1.923077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6099537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46.08333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315.3846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1.886792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8714550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292.8571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1.851852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8834337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354.5455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263.6364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00303857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346.6667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50077998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1062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339.1304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0.497512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06101339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101.5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331.9149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0.49505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258483987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1374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114.5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0.492611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4050992119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1215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127.5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318.3673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0.490196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50957323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1686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140.5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0.487805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548884009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1628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305.8824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0.485437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8470669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1836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1998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166.5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0.483092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74009782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179.5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294.3396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0.480769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65271988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192.5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288.8889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0.478469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66947205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2466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2466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283.6364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0.47619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59138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43438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Pivoting data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7850971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Pivoting data: method 1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35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36BD8-B6E7-4B89-A29A-1CDFFFB8D663}"/>
              </a:ext>
            </a:extLst>
          </p:cNvPr>
          <p:cNvSpPr txBox="1"/>
          <p:nvPr/>
        </p:nvSpPr>
        <p:spPr>
          <a:xfrm>
            <a:off x="720000" y="1232904"/>
            <a:ext cx="492619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mnth,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sum_val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array_agg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sum_val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arr_sum_val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000"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74252-863C-4B23-B488-CCAE59C8C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355" y="1451287"/>
            <a:ext cx="3686689" cy="9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78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Pivoting data: method 1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36BD8-B6E7-4B89-A29A-1CDFFFB8D663}"/>
              </a:ext>
            </a:extLst>
          </p:cNvPr>
          <p:cNvSpPr txBox="1"/>
          <p:nvPr/>
        </p:nvSpPr>
        <p:spPr>
          <a:xfrm>
            <a:off x="720000" y="1232904"/>
            <a:ext cx="4926198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master_class_2021_reporting.pivot_01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mnth, sum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sum_val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, cte2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array_agg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sum_val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arr_sum_val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cte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</a:t>
            </a:r>
          </a:p>
          <a:p>
            <a:pPr algn="l"/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"mo1"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"mo2"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"mo3"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4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"mo4"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5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"mo5"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6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"mo6"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7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"mo7"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8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"mo8"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9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"mo9"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10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"mo10"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"mo11"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,</a:t>
            </a:r>
            <a:r>
              <a:rPr lang="en-US" sz="1000">
                <a:solidFill>
                  <a:srgbClr val="9B0050"/>
                </a:solidFill>
                <a:latin typeface="Consolas" panose="020B0609020204030204" pitchFamily="49" charset="0"/>
              </a:rPr>
              <a:t>array_get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arr_sum_val, </a:t>
            </a:r>
            <a:r>
              <a:rPr lang="en-US" sz="10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9600"/>
                </a:solidFill>
                <a:latin typeface="Consolas" panose="020B0609020204030204" pitchFamily="49" charset="0"/>
              </a:rPr>
              <a:t>"mo12"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cte2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  <a:p>
            <a:pPr algn="l"/>
            <a:endParaRPr lang="en-US" sz="1000"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90B377-4B60-4DF2-A428-B8BE431EA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198" y="2971117"/>
            <a:ext cx="5306165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677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Pivoting data: method 2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36BD8-B6E7-4B89-A29A-1CDFFFB8D663}"/>
              </a:ext>
            </a:extLst>
          </p:cNvPr>
          <p:cNvSpPr txBox="1"/>
          <p:nvPr/>
        </p:nvSpPr>
        <p:spPr>
          <a:xfrm>
            <a:off x="720000" y="1148265"/>
            <a:ext cx="4926198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master_class_2021_reporting.pivot_02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with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yr, mnth, sum</a:t>
            </a:r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val</a:t>
            </a:r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sum_val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order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yr, mnth</a:t>
            </a:r>
          </a:p>
          <a:p>
            <a:pPr algn="l"/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p.yr,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mo1.sum_val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mo1,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mo2.sum_val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mo2,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mo3.sum_val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mo3,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mo4.sum_val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mo4,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mo5.sum_val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mo5,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mo6.sum_val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mo6,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mo7.sum_val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mo7,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mo8.sum_val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mo8,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mo9.sum_val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mo9,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mo10.sum_val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mo10,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mo11.sum_val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mo11,</a:t>
            </a:r>
          </a:p>
          <a:p>
            <a:pPr algn="l"/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   mo12.sum_val </a:t>
            </a:r>
            <a:r>
              <a:rPr lang="pt-BR" sz="9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pt-BR" sz="900">
                <a:solidFill>
                  <a:srgbClr val="000000"/>
                </a:solidFill>
                <a:latin typeface="Consolas" panose="020B0609020204030204" pitchFamily="49" charset="0"/>
              </a:rPr>
              <a:t> mo12</a:t>
            </a:r>
          </a:p>
          <a:p>
            <a:pPr algn="l"/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yr</a:t>
            </a:r>
            <a:r>
              <a:rPr lang="en-US" sz="9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mo1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1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mo2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mo2.yr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mo2.mnth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2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mo3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mo3.yr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mo3.mnth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3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mo4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mo4.yr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mo4.mnth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4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mo5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mo5.yr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mo5.mnth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5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mo6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mo6.yr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mo6.mnth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6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mo7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mo7.yr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mo7.mnth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7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mo8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mo8.yr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mo8.mnth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8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mo9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mo9.yr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mo9.mnth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9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mo10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mo10.yr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mo10.mnth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10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mo11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mo11.yr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mo11.mnth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11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join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cte mo12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on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p.yr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mo12.yr </a:t>
            </a:r>
            <a:r>
              <a:rPr lang="en-US" sz="900">
                <a:solidFill>
                  <a:srgbClr val="0000C8"/>
                </a:solidFill>
                <a:latin typeface="Consolas" panose="020B0609020204030204" pitchFamily="49" charset="0"/>
              </a:rPr>
              <a:t>and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mo12.mnth </a:t>
            </a:r>
            <a:r>
              <a:rPr lang="en-US" sz="900">
                <a:solidFill>
                  <a:srgbClr val="FF7412"/>
                </a:solidFill>
                <a:latin typeface="Consolas" panose="020B0609020204030204" pitchFamily="49" charset="0"/>
              </a:rPr>
              <a:t>=</a:t>
            </a:r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>
                <a:solidFill>
                  <a:srgbClr val="AA00AA"/>
                </a:solidFill>
                <a:latin typeface="Consolas" panose="020B0609020204030204" pitchFamily="49" charset="0"/>
              </a:rPr>
              <a:t>12</a:t>
            </a:r>
          </a:p>
          <a:p>
            <a:pPr algn="l"/>
            <a:r>
              <a:rPr lang="en-US" sz="9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  <a:p>
            <a:pPr algn="l"/>
            <a:endParaRPr lang="en-US" sz="900">
              <a:latin typeface="Consolas" panose="020B0609020204030204" pitchFamily="49" charset="0"/>
            </a:endParaRPr>
          </a:p>
          <a:p>
            <a:pPr algn="l"/>
            <a:endParaRPr lang="en-US" sz="900"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90B377-4B60-4DF2-A428-B8BE431EA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198" y="2971117"/>
            <a:ext cx="5306165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348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Unpivoting data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154983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Unpivoting data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39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36BD8-B6E7-4B89-A29A-1CDFFFB8D663}"/>
              </a:ext>
            </a:extLst>
          </p:cNvPr>
          <p:cNvSpPr txBox="1"/>
          <p:nvPr/>
        </p:nvSpPr>
        <p:spPr>
          <a:xfrm>
            <a:off x="719999" y="1148265"/>
            <a:ext cx="700357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master_class_2021_reporting.unpivot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yr, mnth, val</a:t>
            </a:r>
          </a:p>
          <a:p>
            <a:pPr algn="l"/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yr, mo1, mo2, mo3, mo4, mo5, mo6, mo7, mo8, mo9, mo10, mo11, mo12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master_class_2021_reporting.pivot_01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p 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UNPIVOT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it-IT" sz="1000">
                <a:solidFill>
                  <a:srgbClr val="000000"/>
                </a:solidFill>
                <a:latin typeface="Consolas" panose="020B0609020204030204" pitchFamily="49" charset="0"/>
              </a:rPr>
              <a:t>        val </a:t>
            </a:r>
            <a:r>
              <a:rPr lang="it-IT" sz="1000">
                <a:solidFill>
                  <a:srgbClr val="0000C8"/>
                </a:solidFill>
                <a:latin typeface="Consolas" panose="020B0609020204030204" pitchFamily="49" charset="0"/>
              </a:rPr>
              <a:t>FOR</a:t>
            </a:r>
            <a:r>
              <a:rPr lang="it-IT" sz="1000">
                <a:solidFill>
                  <a:srgbClr val="000000"/>
                </a:solidFill>
                <a:latin typeface="Consolas" panose="020B0609020204030204" pitchFamily="49" charset="0"/>
              </a:rPr>
              <a:t> mnth </a:t>
            </a:r>
            <a:r>
              <a:rPr lang="it-IT" sz="1000">
                <a:solidFill>
                  <a:srgbClr val="0000C8"/>
                </a:solidFill>
                <a:latin typeface="Consolas" panose="020B0609020204030204" pitchFamily="49" charset="0"/>
              </a:rPr>
              <a:t>IN</a:t>
            </a:r>
            <a:r>
              <a:rPr lang="it-IT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0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it-IT" sz="1000">
                <a:solidFill>
                  <a:srgbClr val="000000"/>
                </a:solidFill>
                <a:latin typeface="Consolas" panose="020B0609020204030204" pitchFamily="49" charset="0"/>
              </a:rPr>
              <a:t>mo1, mo2, mo3, mo4, mo5, mo6, mo7, mo8, mo9, mo10, mo11, mo12</a:t>
            </a:r>
            <a:r>
              <a:rPr lang="it-IT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 unpvt</a:t>
            </a:r>
          </a:p>
          <a:p>
            <a:pPr algn="l"/>
            <a:r>
              <a:rPr lang="en-US" sz="10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000"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7FC13-3C78-48E9-A9A4-90A8EB502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649" y="1148265"/>
            <a:ext cx="1514686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35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YTD, rolling avg, period over period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4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8C5ADE-EE32-4301-884B-604CEFEA87B0}"/>
              </a:ext>
            </a:extLst>
          </p:cNvPr>
          <p:cNvSpPr txBox="1"/>
          <p:nvPr/>
        </p:nvSpPr>
        <p:spPr>
          <a:xfrm>
            <a:off x="720000" y="1036550"/>
            <a:ext cx="62054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FF7412"/>
                </a:solidFill>
                <a:latin typeface="Consolas" panose="020B0609020204030204" pitchFamily="49" charset="0"/>
              </a:rPr>
              <a:t>*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"master_class_2021_reporting.Window06"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780A6-764D-48BB-B306-0B9C6F10C195}"/>
              </a:ext>
            </a:extLst>
          </p:cNvPr>
          <p:cNvGraphicFramePr>
            <a:graphicFrameLocks noGrp="1"/>
          </p:cNvGraphicFramePr>
          <p:nvPr/>
        </p:nvGraphicFramePr>
        <p:xfrm>
          <a:off x="720000" y="1606858"/>
          <a:ext cx="10918620" cy="4536500"/>
        </p:xfrm>
        <a:graphic>
          <a:graphicData uri="http://schemas.openxmlformats.org/drawingml/2006/table">
            <a:tbl>
              <a:tblPr>
                <a:tableStyleId>{7CABFD6B-E13D-420D-8AD0-F7EFE13DBF6A}</a:tableStyleId>
              </a:tblPr>
              <a:tblGrid>
                <a:gridCol w="727908">
                  <a:extLst>
                    <a:ext uri="{9D8B030D-6E8A-4147-A177-3AD203B41FA5}">
                      <a16:colId xmlns:a16="http://schemas.microsoft.com/office/drawing/2014/main" val="5156423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628600486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191510110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225751014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261879748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120500405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5937530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4007510414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7873464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101797081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3985451165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062273157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1521914512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2804689279"/>
                    </a:ext>
                  </a:extLst>
                </a:gridCol>
                <a:gridCol w="727908">
                  <a:extLst>
                    <a:ext uri="{9D8B030D-6E8A-4147-A177-3AD203B41FA5}">
                      <a16:colId xmlns:a16="http://schemas.microsoft.com/office/drawing/2014/main" val="695450678"/>
                    </a:ext>
                  </a:extLst>
                </a:gridCol>
              </a:tblGrid>
              <a:tr h="40928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yr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mnth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val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ytd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sum_rolling_12_months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avg_rolling_12_months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avg_rolling_3_months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lag_12_months_ago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lag_3_months_ago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YoY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first_rolling_12_months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first_rolling_3_months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slope_rolling_12_mo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slope_rolling_3_mo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67146211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          -  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          -  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81700279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0.0833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0.3333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51139435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0.1667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0212224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0.2500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92628221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0.3333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17521491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14.28571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16988191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0.5000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0738736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11.11111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0.5833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37594502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98955090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9.090909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0.7500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52030055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8.333333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0.8333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66841868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7.692308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0.9167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5563093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11.91667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1366.667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214.2857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19666492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34.33333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2.272727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86961472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18.75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2.222222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10.6667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14697542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22.16667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683.3333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2.173913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26585064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25.58333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585.7143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2.12766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9661475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2.083333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1945012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32.41667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455.5556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2.040816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910474374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380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35.83333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428278462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432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39.25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372.7273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1.960784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91455357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42.66667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341.6667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1.923077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60995372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46.08333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315.3846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1.886792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8714550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292.8571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1.851852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3.4167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8834337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354.5455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263.6364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00303857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346.6667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50077998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1062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88.5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339.1304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0.497512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49.0000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061013396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1218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101.5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331.9149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0.49505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258483987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1374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114.5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0.492611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4050992119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1215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1530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127.5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318.3673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0.490196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509573231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1686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140.5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0.487805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548884009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1628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153.5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305.8824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0.485437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48470669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1836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1998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166.5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300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0.483092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2740097820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2045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179.5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294.3396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0.480769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3065271988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2255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2310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192.5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288.8889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0.478469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1669472053"/>
                  </a:ext>
                </a:extLst>
              </a:tr>
              <a:tr h="114645"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2021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2466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2466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205.5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283.6364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0.47619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55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00" u="none" strike="noStrike">
                          <a:effectLst/>
                        </a:rPr>
                        <a:t>208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13.0000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    1.0000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98" marR="5498" marT="5498" marB="0" anchor="b"/>
                </a:tc>
                <a:extLst>
                  <a:ext uri="{0D108BD9-81ED-4DB2-BD59-A6C34878D82A}">
                    <a16:rowId xmlns:a16="http://schemas.microsoft.com/office/drawing/2014/main" val="859138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6457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/>
          <p:nvPr/>
        </p:nvSpPr>
        <p:spPr>
          <a:xfrm>
            <a:off x="336465" y="879809"/>
            <a:ext cx="5539500" cy="1718700"/>
          </a:xfrm>
          <a:prstGeom prst="roundRect">
            <a:avLst>
              <a:gd name="adj" fmla="val 16667"/>
            </a:avLst>
          </a:prstGeom>
          <a:solidFill>
            <a:srgbClr val="FFFFFF">
              <a:alpha val="69800"/>
            </a:srgbClr>
          </a:solidFill>
          <a:ln>
            <a:noFill/>
          </a:ln>
        </p:spPr>
        <p:txBody>
          <a:bodyPr spcFirstLastPara="1" wrap="square" lIns="108000" tIns="36000" rIns="36000" bIns="36000" anchor="ctr" anchorCtr="0">
            <a:noAutofit/>
          </a:bodyPr>
          <a:lstStyle/>
          <a:p>
            <a:pPr marL="0" marR="0" lvl="0" indent="0" algn="l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Any feedback / questions?</a:t>
            </a:r>
            <a:endParaRPr sz="24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3" name="Google Shape;373;p54"/>
          <p:cNvSpPr txBox="1">
            <a:spLocks noGrp="1"/>
          </p:cNvSpPr>
          <p:nvPr>
            <p:ph type="ftr" idx="11"/>
          </p:nvPr>
        </p:nvSpPr>
        <p:spPr>
          <a:xfrm>
            <a:off x="450000" y="6490775"/>
            <a:ext cx="763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5"/>
          <p:cNvSpPr txBox="1">
            <a:spLocks noGrp="1"/>
          </p:cNvSpPr>
          <p:nvPr>
            <p:ph type="ftr" idx="11"/>
          </p:nvPr>
        </p:nvSpPr>
        <p:spPr>
          <a:xfrm>
            <a:off x="518615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@ Data Virtuality GmbH 2021</a:t>
            </a:r>
            <a:endParaRPr/>
          </a:p>
        </p:txBody>
      </p:sp>
      <p:sp>
        <p:nvSpPr>
          <p:cNvPr id="379" name="Google Shape;379;p55"/>
          <p:cNvSpPr txBox="1"/>
          <p:nvPr/>
        </p:nvSpPr>
        <p:spPr>
          <a:xfrm>
            <a:off x="518625" y="1082150"/>
            <a:ext cx="5989800" cy="10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40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0" name="Google Shape;380;p55"/>
          <p:cNvSpPr txBox="1"/>
          <p:nvPr/>
        </p:nvSpPr>
        <p:spPr>
          <a:xfrm>
            <a:off x="518625" y="2865125"/>
            <a:ext cx="8968200" cy="30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Please feel free to contact us at: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info@datavirtuality.com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visit us at: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datavirtuality.com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481500" y="5352725"/>
            <a:ext cx="117105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 sz="3200"/>
              <a:t>Window functions</a:t>
            </a:r>
            <a:endParaRPr sz="24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Grouping in SQL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6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C3F465-845A-4965-96E0-EA8593C8296A}"/>
              </a:ext>
            </a:extLst>
          </p:cNvPr>
          <p:cNvSpPr txBox="1"/>
          <p:nvPr/>
        </p:nvSpPr>
        <p:spPr>
          <a:xfrm>
            <a:off x="720000" y="1234277"/>
            <a:ext cx="83760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"id"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  <a:endParaRPr lang="en-US" sz="12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BE77B5-08C2-4AB5-A544-41F8B07D1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2" y="1530112"/>
            <a:ext cx="1876687" cy="27340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B28A6B-B02B-4926-91ED-D3790E8E9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0689" y="1980807"/>
            <a:ext cx="1810003" cy="2219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804740-FD0B-4621-85E3-D1E194DB01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55"/>
          <a:stretch/>
        </p:blipFill>
        <p:spPr>
          <a:xfrm>
            <a:off x="3759271" y="2013386"/>
            <a:ext cx="1848108" cy="221191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E2795C4-A6FF-4AD9-885A-DE86D0DA6ECB}"/>
              </a:ext>
            </a:extLst>
          </p:cNvPr>
          <p:cNvSpPr txBox="1"/>
          <p:nvPr/>
        </p:nvSpPr>
        <p:spPr>
          <a:xfrm>
            <a:off x="7221984" y="3536499"/>
            <a:ext cx="461194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create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view master_class_2021_reporting.Window01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SELECT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sum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(</a:t>
            </a:r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"val"</a:t>
            </a:r>
            <a:r>
              <a:rPr lang="en-US" sz="1200">
                <a:solidFill>
                  <a:srgbClr val="0064C8"/>
                </a:solidFill>
                <a:latin typeface="Consolas" panose="020B0609020204030204" pitchFamily="49" charset="0"/>
              </a:rPr>
              <a:t>)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as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val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FROM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"master_class_2021_reporting.Partition_Data"</a:t>
            </a:r>
          </a:p>
          <a:p>
            <a:pPr algn="l"/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group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C8"/>
                </a:solidFill>
                <a:latin typeface="Consolas" panose="020B0609020204030204" pitchFamily="49" charset="0"/>
              </a:rPr>
              <a:t>by</a:t>
            </a:r>
          </a:p>
          <a:p>
            <a:pPr algn="l"/>
            <a:r>
              <a:rPr lang="en-US" sz="1200">
                <a:solidFill>
                  <a:srgbClr val="009600"/>
                </a:solidFill>
                <a:latin typeface="Consolas" panose="020B0609020204030204" pitchFamily="49" charset="0"/>
              </a:rPr>
              <a:t>"partition_name"</a:t>
            </a:r>
          </a:p>
          <a:p>
            <a:pPr algn="l"/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;;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8A6B39-32A1-4BA5-B3F8-4DCD883B9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5651" y="5284466"/>
            <a:ext cx="1771897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44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Grouping in SQL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7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6728C69-2D9C-4812-A814-2E6FCB3B3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8574" y="1254211"/>
            <a:ext cx="11295355" cy="488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unbounded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8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2FEF21A-5DA7-46A6-AD6A-FC3E51736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067156"/>
            <a:ext cx="12192000" cy="47236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7543DF-F8F2-484C-982F-6295C28F9534}"/>
              </a:ext>
            </a:extLst>
          </p:cNvPr>
          <p:cNvSpPr txBox="1"/>
          <p:nvPr/>
        </p:nvSpPr>
        <p:spPr>
          <a:xfrm>
            <a:off x="594804" y="6048573"/>
            <a:ext cx="11147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Applications for temporal data: cumulative sum, YTD, payment plans aka loans, sales revenue vs target, runways, etc.</a:t>
            </a:r>
          </a:p>
        </p:txBody>
      </p:sp>
    </p:spTree>
    <p:extLst>
      <p:ext uri="{BB962C8B-B14F-4D97-AF65-F5344CB8AC3E}">
        <p14:creationId xmlns:p14="http://schemas.microsoft.com/office/powerpoint/2010/main" val="2745146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body" idx="2"/>
          </p:nvPr>
        </p:nvSpPr>
        <p:spPr>
          <a:xfrm>
            <a:off x="720000" y="136550"/>
            <a:ext cx="1062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</a:pPr>
            <a:r>
              <a:rPr lang="de-DE"/>
              <a:t>Window functions: bounded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90000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9</a:t>
            </a:fld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ftr" idx="11"/>
          </p:nvPr>
        </p:nvSpPr>
        <p:spPr>
          <a:xfrm>
            <a:off x="450000" y="6356350"/>
            <a:ext cx="763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@ Data Virtuality GmbH 2021</a:t>
            </a:r>
            <a:endParaRPr sz="10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C30A30A-5A0A-4F3F-A666-83E59A72E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063084"/>
            <a:ext cx="12192000" cy="47318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050A39-CC6E-4728-93D8-97E2CCB37565}"/>
              </a:ext>
            </a:extLst>
          </p:cNvPr>
          <p:cNvSpPr txBox="1"/>
          <p:nvPr/>
        </p:nvSpPr>
        <p:spPr>
          <a:xfrm>
            <a:off x="594804" y="6048573"/>
            <a:ext cx="11147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Applications for temporal data: trailing 12 months, recent trends, etc.</a:t>
            </a:r>
          </a:p>
        </p:txBody>
      </p:sp>
    </p:spTree>
    <p:extLst>
      <p:ext uri="{BB962C8B-B14F-4D97-AF65-F5344CB8AC3E}">
        <p14:creationId xmlns:p14="http://schemas.microsoft.com/office/powerpoint/2010/main" val="1762286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5234</TotalTime>
  <Words>9083</Words>
  <Application>Microsoft Office PowerPoint</Application>
  <PresentationFormat>Widescreen</PresentationFormat>
  <Paragraphs>1832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Consolas</vt:lpstr>
      <vt:lpstr>Arial</vt:lpstr>
      <vt:lpstr>Calibri</vt:lpstr>
      <vt:lpstr>Open Sans</vt:lpstr>
      <vt:lpstr>Office</vt:lpstr>
      <vt:lpstr>PowerPoint Presentation</vt:lpstr>
      <vt:lpstr>DATA VIRTUALITY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Carlos Klapp</cp:lastModifiedBy>
  <cp:revision>127</cp:revision>
  <dcterms:modified xsi:type="dcterms:W3CDTF">2021-06-02T13:30:34Z</dcterms:modified>
</cp:coreProperties>
</file>